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Instrument Sans" panose="020B0604020202020204" charset="0"/>
      <p:regular r:id="rId15"/>
    </p:embeddedFont>
    <p:embeddedFont>
      <p:font typeface="Open Sans" panose="020B0606030504020204" pitchFamily="3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1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3659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500908" y="886823"/>
            <a:ext cx="7556421" cy="3912870"/>
          </a:xfrm>
          <a:prstGeom prst="rect">
            <a:avLst/>
          </a:prstGeom>
          <a:noFill/>
          <a:ln/>
        </p:spPr>
        <p:txBody>
          <a:bodyPr wrap="square" lIns="0" tIns="0" rIns="0" bIns="0" rtlCol="0" anchor="t"/>
          <a:lstStyle/>
          <a:p>
            <a:pPr marL="0" indent="0">
              <a:lnSpc>
                <a:spcPts val="7700"/>
              </a:lnSpc>
              <a:buNone/>
            </a:pPr>
            <a:endParaRPr lang="en-US" sz="6150" dirty="0">
              <a:solidFill>
                <a:schemeClr val="bg1"/>
              </a:solidFill>
            </a:endParaRPr>
          </a:p>
        </p:txBody>
      </p:sp>
      <p:sp>
        <p:nvSpPr>
          <p:cNvPr id="4" name="Text 1"/>
          <p:cNvSpPr/>
          <p:nvPr/>
        </p:nvSpPr>
        <p:spPr>
          <a:xfrm>
            <a:off x="6280190" y="5696903"/>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Helmet detection technology offers a promising solution to improve road safety by addressing the challenge of helmet compliance among motorcyclists.</a:t>
            </a:r>
            <a:endParaRPr lang="en-US" sz="1750" dirty="0"/>
          </a:p>
        </p:txBody>
      </p:sp>
      <p:pic>
        <p:nvPicPr>
          <p:cNvPr id="6" name="Picture 5">
            <a:extLst>
              <a:ext uri="{FF2B5EF4-FFF2-40B4-BE49-F238E27FC236}">
                <a16:creationId xmlns:a16="http://schemas.microsoft.com/office/drawing/2014/main" id="{12AEAFE6-66D9-4CF2-9D36-E58700BDC1AB}"/>
              </a:ext>
            </a:extLst>
          </p:cNvPr>
          <p:cNvPicPr>
            <a:picLocks noChangeAspect="1"/>
          </p:cNvPicPr>
          <p:nvPr/>
        </p:nvPicPr>
        <p:blipFill>
          <a:blip r:embed="rId4"/>
          <a:stretch>
            <a:fillRect/>
          </a:stretch>
        </p:blipFill>
        <p:spPr>
          <a:xfrm>
            <a:off x="12477952" y="7782403"/>
            <a:ext cx="2152448" cy="299271"/>
          </a:xfrm>
          <a:prstGeom prst="rect">
            <a:avLst/>
          </a:prstGeom>
        </p:spPr>
      </p:pic>
      <p:sp>
        <p:nvSpPr>
          <p:cNvPr id="9" name="TextBox 8">
            <a:extLst>
              <a:ext uri="{FF2B5EF4-FFF2-40B4-BE49-F238E27FC236}">
                <a16:creationId xmlns:a16="http://schemas.microsoft.com/office/drawing/2014/main" id="{CC39A33E-CB9D-4639-A1CE-ADE85DCCCF2E}"/>
              </a:ext>
            </a:extLst>
          </p:cNvPr>
          <p:cNvSpPr txBox="1"/>
          <p:nvPr/>
        </p:nvSpPr>
        <p:spPr>
          <a:xfrm>
            <a:off x="6731876" y="1893309"/>
            <a:ext cx="6653048" cy="1569660"/>
          </a:xfrm>
          <a:prstGeom prst="rect">
            <a:avLst/>
          </a:prstGeom>
          <a:noFill/>
        </p:spPr>
        <p:txBody>
          <a:bodyPr wrap="square" rtlCol="0">
            <a:spAutoFit/>
          </a:bodyPr>
          <a:lstStyle/>
          <a:p>
            <a:r>
              <a:rPr lang="en-US" sz="4800" dirty="0">
                <a:solidFill>
                  <a:schemeClr val="bg1"/>
                </a:solidFill>
              </a:rPr>
              <a:t>Helmet Guard: Ensuring Safety Through Detection</a:t>
            </a:r>
            <a:endParaRPr lang="en-IN" sz="48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0094" y="929640"/>
            <a:ext cx="7643813" cy="1339453"/>
          </a:xfrm>
          <a:prstGeom prst="rect">
            <a:avLst/>
          </a:prstGeom>
          <a:noFill/>
          <a:ln/>
        </p:spPr>
        <p:txBody>
          <a:bodyPr wrap="square" lIns="0" tIns="0" rIns="0" bIns="0" rtlCol="0" anchor="t"/>
          <a:lstStyle/>
          <a:p>
            <a:pPr marL="0" indent="0">
              <a:lnSpc>
                <a:spcPts val="5250"/>
              </a:lnSpc>
              <a:buNone/>
            </a:pPr>
            <a:r>
              <a:rPr lang="en-US" sz="4200" dirty="0">
                <a:solidFill>
                  <a:srgbClr val="FEFEFE"/>
                </a:solidFill>
                <a:latin typeface="Instrument Sans" pitchFamily="34" charset="0"/>
                <a:ea typeface="Instrument Sans" pitchFamily="34" charset="-122"/>
                <a:cs typeface="Instrument Sans" pitchFamily="34" charset="-120"/>
              </a:rPr>
              <a:t>The Importance of Helmet Usage</a:t>
            </a:r>
            <a:endParaRPr lang="en-US" sz="4200" dirty="0"/>
          </a:p>
        </p:txBody>
      </p:sp>
      <p:sp>
        <p:nvSpPr>
          <p:cNvPr id="4" name="Shape 1"/>
          <p:cNvSpPr/>
          <p:nvPr/>
        </p:nvSpPr>
        <p:spPr>
          <a:xfrm>
            <a:off x="750094" y="2831663"/>
            <a:ext cx="482203" cy="482203"/>
          </a:xfrm>
          <a:prstGeom prst="roundRect">
            <a:avLst>
              <a:gd name="adj" fmla="val 6667"/>
            </a:avLst>
          </a:prstGeom>
          <a:solidFill>
            <a:srgbClr val="3E3E3E"/>
          </a:solidFill>
          <a:ln/>
        </p:spPr>
      </p:sp>
      <p:sp>
        <p:nvSpPr>
          <p:cNvPr id="5" name="Text 2"/>
          <p:cNvSpPr/>
          <p:nvPr/>
        </p:nvSpPr>
        <p:spPr>
          <a:xfrm>
            <a:off x="928568" y="2912031"/>
            <a:ext cx="125135" cy="321469"/>
          </a:xfrm>
          <a:prstGeom prst="rect">
            <a:avLst/>
          </a:prstGeom>
          <a:noFill/>
          <a:ln/>
        </p:spPr>
        <p:txBody>
          <a:bodyPr wrap="none" lIns="0" tIns="0" rIns="0" bIns="0" rtlCol="0" anchor="t"/>
          <a:lstStyle/>
          <a:p>
            <a:pPr marL="0" indent="0" algn="ctr">
              <a:lnSpc>
                <a:spcPts val="2500"/>
              </a:lnSpc>
              <a:buNone/>
            </a:pPr>
            <a:r>
              <a:rPr lang="en-US" sz="2500" dirty="0">
                <a:solidFill>
                  <a:srgbClr val="BFBFBF"/>
                </a:solidFill>
                <a:latin typeface="Instrument Sans" pitchFamily="34" charset="0"/>
                <a:ea typeface="Instrument Sans" pitchFamily="34" charset="-122"/>
                <a:cs typeface="Instrument Sans" pitchFamily="34" charset="-120"/>
              </a:rPr>
              <a:t>1</a:t>
            </a:r>
            <a:endParaRPr lang="en-US" sz="2500" dirty="0"/>
          </a:p>
        </p:txBody>
      </p:sp>
      <p:sp>
        <p:nvSpPr>
          <p:cNvPr id="6" name="Text 3"/>
          <p:cNvSpPr/>
          <p:nvPr/>
        </p:nvSpPr>
        <p:spPr>
          <a:xfrm>
            <a:off x="1446609" y="2831663"/>
            <a:ext cx="2679025" cy="334804"/>
          </a:xfrm>
          <a:prstGeom prst="rect">
            <a:avLst/>
          </a:prstGeom>
          <a:noFill/>
          <a:ln/>
        </p:spPr>
        <p:txBody>
          <a:bodyPr wrap="none" lIns="0" tIns="0" rIns="0" bIns="0" rtlCol="0" anchor="t"/>
          <a:lstStyle/>
          <a:p>
            <a:pPr marL="0" indent="0">
              <a:lnSpc>
                <a:spcPts val="2600"/>
              </a:lnSpc>
              <a:buNone/>
            </a:pPr>
            <a:r>
              <a:rPr lang="en-US" sz="2100" dirty="0">
                <a:solidFill>
                  <a:srgbClr val="BFBFBF"/>
                </a:solidFill>
                <a:latin typeface="Instrument Sans" pitchFamily="34" charset="0"/>
                <a:ea typeface="Instrument Sans" pitchFamily="34" charset="-122"/>
                <a:cs typeface="Instrument Sans" pitchFamily="34" charset="-120"/>
              </a:rPr>
              <a:t>Head Protection</a:t>
            </a:r>
            <a:endParaRPr lang="en-US" sz="2100" dirty="0"/>
          </a:p>
        </p:txBody>
      </p:sp>
      <p:sp>
        <p:nvSpPr>
          <p:cNvPr id="7" name="Text 4"/>
          <p:cNvSpPr/>
          <p:nvPr/>
        </p:nvSpPr>
        <p:spPr>
          <a:xfrm>
            <a:off x="1446609" y="3295055"/>
            <a:ext cx="3018234" cy="1028700"/>
          </a:xfrm>
          <a:prstGeom prst="rect">
            <a:avLst/>
          </a:prstGeom>
          <a:noFill/>
          <a:ln/>
        </p:spPr>
        <p:txBody>
          <a:bodyPr wrap="square" lIns="0" tIns="0" rIns="0" bIns="0" rtlCol="0" anchor="t"/>
          <a:lstStyle/>
          <a:p>
            <a:pPr marL="0" indent="0">
              <a:lnSpc>
                <a:spcPts val="2700"/>
              </a:lnSpc>
              <a:buNone/>
            </a:pPr>
            <a:r>
              <a:rPr lang="en-US" sz="1650" dirty="0">
                <a:solidFill>
                  <a:srgbClr val="BFBFBF"/>
                </a:solidFill>
                <a:latin typeface="Open Sans" pitchFamily="34" charset="0"/>
                <a:ea typeface="Open Sans" pitchFamily="34" charset="-122"/>
                <a:cs typeface="Open Sans" pitchFamily="34" charset="-120"/>
              </a:rPr>
              <a:t>Helmets serve as a vital safety barrier, mitigating head injuries during accidents.</a:t>
            </a:r>
            <a:endParaRPr lang="en-US" sz="1650" dirty="0"/>
          </a:p>
        </p:txBody>
      </p:sp>
      <p:sp>
        <p:nvSpPr>
          <p:cNvPr id="8" name="Shape 5"/>
          <p:cNvSpPr/>
          <p:nvPr/>
        </p:nvSpPr>
        <p:spPr>
          <a:xfrm>
            <a:off x="4679156" y="2831663"/>
            <a:ext cx="482203" cy="482203"/>
          </a:xfrm>
          <a:prstGeom prst="roundRect">
            <a:avLst>
              <a:gd name="adj" fmla="val 6667"/>
            </a:avLst>
          </a:prstGeom>
          <a:solidFill>
            <a:srgbClr val="3E3E3E"/>
          </a:solidFill>
          <a:ln/>
        </p:spPr>
      </p:sp>
      <p:sp>
        <p:nvSpPr>
          <p:cNvPr id="9" name="Text 6"/>
          <p:cNvSpPr/>
          <p:nvPr/>
        </p:nvSpPr>
        <p:spPr>
          <a:xfrm>
            <a:off x="4831675" y="2912031"/>
            <a:ext cx="177165" cy="321469"/>
          </a:xfrm>
          <a:prstGeom prst="rect">
            <a:avLst/>
          </a:prstGeom>
          <a:noFill/>
          <a:ln/>
        </p:spPr>
        <p:txBody>
          <a:bodyPr wrap="none" lIns="0" tIns="0" rIns="0" bIns="0" rtlCol="0" anchor="t"/>
          <a:lstStyle/>
          <a:p>
            <a:pPr marL="0" indent="0" algn="ctr">
              <a:lnSpc>
                <a:spcPts val="2500"/>
              </a:lnSpc>
              <a:buNone/>
            </a:pPr>
            <a:r>
              <a:rPr lang="en-US" sz="2500" dirty="0">
                <a:solidFill>
                  <a:srgbClr val="BFBFBF"/>
                </a:solidFill>
                <a:latin typeface="Instrument Sans" pitchFamily="34" charset="0"/>
                <a:ea typeface="Instrument Sans" pitchFamily="34" charset="-122"/>
                <a:cs typeface="Instrument Sans" pitchFamily="34" charset="-120"/>
              </a:rPr>
              <a:t>2</a:t>
            </a:r>
            <a:endParaRPr lang="en-US" sz="2500" dirty="0"/>
          </a:p>
        </p:txBody>
      </p:sp>
      <p:sp>
        <p:nvSpPr>
          <p:cNvPr id="10" name="Text 7"/>
          <p:cNvSpPr/>
          <p:nvPr/>
        </p:nvSpPr>
        <p:spPr>
          <a:xfrm>
            <a:off x="5375672" y="2831663"/>
            <a:ext cx="2679025" cy="334804"/>
          </a:xfrm>
          <a:prstGeom prst="rect">
            <a:avLst/>
          </a:prstGeom>
          <a:noFill/>
          <a:ln/>
        </p:spPr>
        <p:txBody>
          <a:bodyPr wrap="none" lIns="0" tIns="0" rIns="0" bIns="0" rtlCol="0" anchor="t"/>
          <a:lstStyle/>
          <a:p>
            <a:pPr marL="0" indent="0">
              <a:lnSpc>
                <a:spcPts val="2600"/>
              </a:lnSpc>
              <a:buNone/>
            </a:pPr>
            <a:r>
              <a:rPr lang="en-US" sz="2100" dirty="0">
                <a:solidFill>
                  <a:srgbClr val="BFBFBF"/>
                </a:solidFill>
                <a:latin typeface="Instrument Sans" pitchFamily="34" charset="0"/>
                <a:ea typeface="Instrument Sans" pitchFamily="34" charset="-122"/>
                <a:cs typeface="Instrument Sans" pitchFamily="34" charset="-120"/>
              </a:rPr>
              <a:t>Reduced Fatalities</a:t>
            </a:r>
            <a:endParaRPr lang="en-US" sz="2100" dirty="0"/>
          </a:p>
        </p:txBody>
      </p:sp>
      <p:sp>
        <p:nvSpPr>
          <p:cNvPr id="11" name="Text 8"/>
          <p:cNvSpPr/>
          <p:nvPr/>
        </p:nvSpPr>
        <p:spPr>
          <a:xfrm>
            <a:off x="5375672" y="3295055"/>
            <a:ext cx="3018234" cy="1371600"/>
          </a:xfrm>
          <a:prstGeom prst="rect">
            <a:avLst/>
          </a:prstGeom>
          <a:noFill/>
          <a:ln/>
        </p:spPr>
        <p:txBody>
          <a:bodyPr wrap="square" lIns="0" tIns="0" rIns="0" bIns="0" rtlCol="0" anchor="t"/>
          <a:lstStyle/>
          <a:p>
            <a:pPr marL="0" indent="0">
              <a:lnSpc>
                <a:spcPts val="2700"/>
              </a:lnSpc>
              <a:buNone/>
            </a:pPr>
            <a:r>
              <a:rPr lang="en-US" sz="1650" dirty="0">
                <a:solidFill>
                  <a:srgbClr val="BFBFBF"/>
                </a:solidFill>
                <a:latin typeface="Open Sans" pitchFamily="34" charset="0"/>
                <a:ea typeface="Open Sans" pitchFamily="34" charset="-122"/>
                <a:cs typeface="Open Sans" pitchFamily="34" charset="-120"/>
              </a:rPr>
              <a:t>Studies have shown a significant reduction in motorcycle-related fatalities with consistent helmet use.</a:t>
            </a:r>
            <a:endParaRPr lang="en-US" sz="1650" dirty="0"/>
          </a:p>
        </p:txBody>
      </p:sp>
      <p:sp>
        <p:nvSpPr>
          <p:cNvPr id="12" name="Shape 9"/>
          <p:cNvSpPr/>
          <p:nvPr/>
        </p:nvSpPr>
        <p:spPr>
          <a:xfrm>
            <a:off x="750094" y="5122069"/>
            <a:ext cx="482203" cy="482203"/>
          </a:xfrm>
          <a:prstGeom prst="roundRect">
            <a:avLst>
              <a:gd name="adj" fmla="val 6667"/>
            </a:avLst>
          </a:prstGeom>
          <a:solidFill>
            <a:srgbClr val="3E3E3E"/>
          </a:solidFill>
          <a:ln/>
        </p:spPr>
      </p:sp>
      <p:sp>
        <p:nvSpPr>
          <p:cNvPr id="13" name="Text 10"/>
          <p:cNvSpPr/>
          <p:nvPr/>
        </p:nvSpPr>
        <p:spPr>
          <a:xfrm>
            <a:off x="898446" y="5202436"/>
            <a:ext cx="185499" cy="321469"/>
          </a:xfrm>
          <a:prstGeom prst="rect">
            <a:avLst/>
          </a:prstGeom>
          <a:noFill/>
          <a:ln/>
        </p:spPr>
        <p:txBody>
          <a:bodyPr wrap="none" lIns="0" tIns="0" rIns="0" bIns="0" rtlCol="0" anchor="t"/>
          <a:lstStyle/>
          <a:p>
            <a:pPr marL="0" indent="0" algn="ctr">
              <a:lnSpc>
                <a:spcPts val="2500"/>
              </a:lnSpc>
              <a:buNone/>
            </a:pPr>
            <a:r>
              <a:rPr lang="en-US" sz="2500" dirty="0">
                <a:solidFill>
                  <a:srgbClr val="BFBFBF"/>
                </a:solidFill>
                <a:latin typeface="Instrument Sans" pitchFamily="34" charset="0"/>
                <a:ea typeface="Instrument Sans" pitchFamily="34" charset="-122"/>
                <a:cs typeface="Instrument Sans" pitchFamily="34" charset="-120"/>
              </a:rPr>
              <a:t>3</a:t>
            </a:r>
            <a:endParaRPr lang="en-US" sz="2500" dirty="0"/>
          </a:p>
        </p:txBody>
      </p:sp>
      <p:sp>
        <p:nvSpPr>
          <p:cNvPr id="14" name="Text 11"/>
          <p:cNvSpPr/>
          <p:nvPr/>
        </p:nvSpPr>
        <p:spPr>
          <a:xfrm>
            <a:off x="1446609" y="5122069"/>
            <a:ext cx="2809994" cy="334804"/>
          </a:xfrm>
          <a:prstGeom prst="rect">
            <a:avLst/>
          </a:prstGeom>
          <a:noFill/>
          <a:ln/>
        </p:spPr>
        <p:txBody>
          <a:bodyPr wrap="none" lIns="0" tIns="0" rIns="0" bIns="0" rtlCol="0" anchor="t"/>
          <a:lstStyle/>
          <a:p>
            <a:pPr marL="0" indent="0">
              <a:lnSpc>
                <a:spcPts val="2600"/>
              </a:lnSpc>
              <a:buNone/>
            </a:pPr>
            <a:r>
              <a:rPr lang="en-US" sz="2100" dirty="0">
                <a:solidFill>
                  <a:srgbClr val="BFBFBF"/>
                </a:solidFill>
                <a:latin typeface="Instrument Sans" pitchFamily="34" charset="0"/>
                <a:ea typeface="Instrument Sans" pitchFamily="34" charset="-122"/>
                <a:cs typeface="Instrument Sans" pitchFamily="34" charset="-120"/>
              </a:rPr>
              <a:t>Brain Injury Prevention</a:t>
            </a:r>
            <a:endParaRPr lang="en-US" sz="2100" dirty="0"/>
          </a:p>
        </p:txBody>
      </p:sp>
      <p:sp>
        <p:nvSpPr>
          <p:cNvPr id="15" name="Text 12"/>
          <p:cNvSpPr/>
          <p:nvPr/>
        </p:nvSpPr>
        <p:spPr>
          <a:xfrm>
            <a:off x="1446609" y="5585460"/>
            <a:ext cx="3018234" cy="1714500"/>
          </a:xfrm>
          <a:prstGeom prst="rect">
            <a:avLst/>
          </a:prstGeom>
          <a:noFill/>
          <a:ln/>
        </p:spPr>
        <p:txBody>
          <a:bodyPr wrap="square" lIns="0" tIns="0" rIns="0" bIns="0" rtlCol="0" anchor="t"/>
          <a:lstStyle/>
          <a:p>
            <a:pPr marL="0" indent="0">
              <a:lnSpc>
                <a:spcPts val="2700"/>
              </a:lnSpc>
              <a:buNone/>
            </a:pPr>
            <a:r>
              <a:rPr lang="en-US" sz="1650" dirty="0">
                <a:solidFill>
                  <a:srgbClr val="BFBFBF"/>
                </a:solidFill>
                <a:latin typeface="Open Sans" pitchFamily="34" charset="0"/>
                <a:ea typeface="Open Sans" pitchFamily="34" charset="-122"/>
                <a:cs typeface="Open Sans" pitchFamily="34" charset="-120"/>
              </a:rPr>
              <a:t>Helmets provide crucial protection against traumatic brain injuries, minimizing the risk of long-term consequences.</a:t>
            </a:r>
            <a:endParaRPr lang="en-US" sz="1650" dirty="0"/>
          </a:p>
        </p:txBody>
      </p:sp>
      <p:sp>
        <p:nvSpPr>
          <p:cNvPr id="16" name="Shape 13"/>
          <p:cNvSpPr/>
          <p:nvPr/>
        </p:nvSpPr>
        <p:spPr>
          <a:xfrm>
            <a:off x="4679156" y="5122069"/>
            <a:ext cx="482203" cy="482203"/>
          </a:xfrm>
          <a:prstGeom prst="roundRect">
            <a:avLst>
              <a:gd name="adj" fmla="val 6667"/>
            </a:avLst>
          </a:prstGeom>
          <a:solidFill>
            <a:srgbClr val="3E3E3E"/>
          </a:solidFill>
          <a:ln/>
        </p:spPr>
      </p:sp>
      <p:sp>
        <p:nvSpPr>
          <p:cNvPr id="17" name="Text 14"/>
          <p:cNvSpPr/>
          <p:nvPr/>
        </p:nvSpPr>
        <p:spPr>
          <a:xfrm>
            <a:off x="4822627" y="5202436"/>
            <a:ext cx="195143" cy="321469"/>
          </a:xfrm>
          <a:prstGeom prst="rect">
            <a:avLst/>
          </a:prstGeom>
          <a:noFill/>
          <a:ln/>
        </p:spPr>
        <p:txBody>
          <a:bodyPr wrap="none" lIns="0" tIns="0" rIns="0" bIns="0" rtlCol="0" anchor="t"/>
          <a:lstStyle/>
          <a:p>
            <a:pPr marL="0" indent="0" algn="ctr">
              <a:lnSpc>
                <a:spcPts val="2500"/>
              </a:lnSpc>
              <a:buNone/>
            </a:pPr>
            <a:r>
              <a:rPr lang="en-US" sz="2500" dirty="0">
                <a:solidFill>
                  <a:srgbClr val="BFBFBF"/>
                </a:solidFill>
                <a:latin typeface="Instrument Sans" pitchFamily="34" charset="0"/>
                <a:ea typeface="Instrument Sans" pitchFamily="34" charset="-122"/>
                <a:cs typeface="Instrument Sans" pitchFamily="34" charset="-120"/>
              </a:rPr>
              <a:t>4</a:t>
            </a:r>
            <a:endParaRPr lang="en-US" sz="2500" dirty="0"/>
          </a:p>
        </p:txBody>
      </p:sp>
      <p:sp>
        <p:nvSpPr>
          <p:cNvPr id="18" name="Text 15"/>
          <p:cNvSpPr/>
          <p:nvPr/>
        </p:nvSpPr>
        <p:spPr>
          <a:xfrm>
            <a:off x="5375672" y="5122069"/>
            <a:ext cx="2679025" cy="334804"/>
          </a:xfrm>
          <a:prstGeom prst="rect">
            <a:avLst/>
          </a:prstGeom>
          <a:noFill/>
          <a:ln/>
        </p:spPr>
        <p:txBody>
          <a:bodyPr wrap="none" lIns="0" tIns="0" rIns="0" bIns="0" rtlCol="0" anchor="t"/>
          <a:lstStyle/>
          <a:p>
            <a:pPr marL="0" indent="0">
              <a:lnSpc>
                <a:spcPts val="2600"/>
              </a:lnSpc>
              <a:buNone/>
            </a:pPr>
            <a:r>
              <a:rPr lang="en-US" sz="2100" dirty="0">
                <a:solidFill>
                  <a:srgbClr val="BFBFBF"/>
                </a:solidFill>
                <a:latin typeface="Instrument Sans" pitchFamily="34" charset="0"/>
                <a:ea typeface="Instrument Sans" pitchFamily="34" charset="-122"/>
                <a:cs typeface="Instrument Sans" pitchFamily="34" charset="-120"/>
              </a:rPr>
              <a:t>Legal Compliance</a:t>
            </a:r>
            <a:endParaRPr lang="en-US" sz="2100" dirty="0"/>
          </a:p>
        </p:txBody>
      </p:sp>
      <p:sp>
        <p:nvSpPr>
          <p:cNvPr id="19" name="Text 16"/>
          <p:cNvSpPr/>
          <p:nvPr/>
        </p:nvSpPr>
        <p:spPr>
          <a:xfrm>
            <a:off x="5375672" y="5585460"/>
            <a:ext cx="3018234" cy="1371600"/>
          </a:xfrm>
          <a:prstGeom prst="rect">
            <a:avLst/>
          </a:prstGeom>
          <a:noFill/>
          <a:ln/>
        </p:spPr>
        <p:txBody>
          <a:bodyPr wrap="square" lIns="0" tIns="0" rIns="0" bIns="0" rtlCol="0" anchor="t"/>
          <a:lstStyle/>
          <a:p>
            <a:pPr marL="0" indent="0">
              <a:lnSpc>
                <a:spcPts val="2700"/>
              </a:lnSpc>
              <a:buNone/>
            </a:pPr>
            <a:r>
              <a:rPr lang="en-US" sz="1650" dirty="0">
                <a:solidFill>
                  <a:srgbClr val="BFBFBF"/>
                </a:solidFill>
                <a:latin typeface="Open Sans" pitchFamily="34" charset="0"/>
                <a:ea typeface="Open Sans" pitchFamily="34" charset="-122"/>
                <a:cs typeface="Open Sans" pitchFamily="34" charset="-120"/>
              </a:rPr>
              <a:t>Wearing helmets is often mandatory by law, ensuring a safer and more controlled road environment.</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9240083"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Instrument Sans" pitchFamily="34" charset="0"/>
                <a:ea typeface="Instrument Sans" pitchFamily="34" charset="-122"/>
                <a:cs typeface="Instrument Sans" pitchFamily="34" charset="-120"/>
              </a:rPr>
              <a:t>Limitations of Manual Enforcement</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pitchFamily="34" charset="0"/>
                <a:ea typeface="Instrument Sans" pitchFamily="34" charset="-122"/>
                <a:cs typeface="Instrument Sans" pitchFamily="34" charset="-120"/>
              </a:rPr>
              <a:t>Subjectivity</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Manual enforcement can be subjective and prone to bias, leading to inconsistent application of the law.</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pitchFamily="34" charset="0"/>
                <a:ea typeface="Instrument Sans" pitchFamily="34" charset="-122"/>
                <a:cs typeface="Instrument Sans" pitchFamily="34" charset="-120"/>
              </a:rPr>
              <a:t>Resource Constraints</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Limited manpower and resources can hinder the ability to effectively monitor all vehicles and enforce helmet compliance.</a:t>
            </a:r>
            <a:endParaRPr lang="en-US" sz="1750" dirty="0"/>
          </a:p>
        </p:txBody>
      </p:sp>
      <p:sp>
        <p:nvSpPr>
          <p:cNvPr id="7" name="Text 5"/>
          <p:cNvSpPr/>
          <p:nvPr/>
        </p:nvSpPr>
        <p:spPr>
          <a:xfrm>
            <a:off x="9872067" y="3634264"/>
            <a:ext cx="2838331"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pitchFamily="34" charset="0"/>
                <a:ea typeface="Instrument Sans" pitchFamily="34" charset="-122"/>
                <a:cs typeface="Instrument Sans" pitchFamily="34" charset="-120"/>
              </a:rPr>
              <a:t>Efficiency Challenges</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Manual enforcement is time-consuming and often inefficient, requiring significant effort to identify violations.</a:t>
            </a:r>
            <a:endParaRPr lang="en-US" sz="1750" dirty="0"/>
          </a:p>
        </p:txBody>
      </p:sp>
      <p:pic>
        <p:nvPicPr>
          <p:cNvPr id="10" name="Picture 9">
            <a:extLst>
              <a:ext uri="{FF2B5EF4-FFF2-40B4-BE49-F238E27FC236}">
                <a16:creationId xmlns:a16="http://schemas.microsoft.com/office/drawing/2014/main" id="{C1A8FF67-E202-4E70-A508-4854032B571A}"/>
              </a:ext>
            </a:extLst>
          </p:cNvPr>
          <p:cNvPicPr>
            <a:picLocks noChangeAspect="1"/>
          </p:cNvPicPr>
          <p:nvPr/>
        </p:nvPicPr>
        <p:blipFill>
          <a:blip r:embed="rId3"/>
          <a:stretch>
            <a:fillRect/>
          </a:stretch>
        </p:blipFill>
        <p:spPr>
          <a:xfrm>
            <a:off x="12081948" y="7722861"/>
            <a:ext cx="2548452" cy="3543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79953"/>
          </a:xfrm>
          <a:prstGeom prst="rect">
            <a:avLst/>
          </a:prstGeom>
        </p:spPr>
      </p:pic>
      <p:sp>
        <p:nvSpPr>
          <p:cNvPr id="3" name="Text 0"/>
          <p:cNvSpPr/>
          <p:nvPr/>
        </p:nvSpPr>
        <p:spPr>
          <a:xfrm>
            <a:off x="694373" y="3336608"/>
            <a:ext cx="11566803" cy="619958"/>
          </a:xfrm>
          <a:prstGeom prst="rect">
            <a:avLst/>
          </a:prstGeom>
          <a:noFill/>
          <a:ln/>
        </p:spPr>
        <p:txBody>
          <a:bodyPr wrap="none" lIns="0" tIns="0" rIns="0" bIns="0" rtlCol="0" anchor="t"/>
          <a:lstStyle/>
          <a:p>
            <a:pPr marL="0" indent="0">
              <a:lnSpc>
                <a:spcPts val="4850"/>
              </a:lnSpc>
              <a:buNone/>
            </a:pPr>
            <a:r>
              <a:rPr lang="en-US" sz="3900" dirty="0">
                <a:solidFill>
                  <a:srgbClr val="FEFEFE"/>
                </a:solidFill>
                <a:latin typeface="Instrument Sans" pitchFamily="34" charset="0"/>
                <a:ea typeface="Instrument Sans" pitchFamily="34" charset="-122"/>
                <a:cs typeface="Instrument Sans" pitchFamily="34" charset="-120"/>
              </a:rPr>
              <a:t>Computer Vision for Automated Helmet Detection</a:t>
            </a:r>
            <a:endParaRPr lang="en-US" sz="3900" dirty="0"/>
          </a:p>
        </p:txBody>
      </p:sp>
      <p:sp>
        <p:nvSpPr>
          <p:cNvPr id="4" name="Shape 1"/>
          <p:cNvSpPr/>
          <p:nvPr/>
        </p:nvSpPr>
        <p:spPr>
          <a:xfrm>
            <a:off x="694373" y="4254103"/>
            <a:ext cx="6521648" cy="1460183"/>
          </a:xfrm>
          <a:prstGeom prst="roundRect">
            <a:avLst>
              <a:gd name="adj" fmla="val 2038"/>
            </a:avLst>
          </a:prstGeom>
          <a:solidFill>
            <a:srgbClr val="3E3E3E"/>
          </a:solidFill>
          <a:ln/>
        </p:spPr>
      </p:sp>
      <p:sp>
        <p:nvSpPr>
          <p:cNvPr id="5" name="Text 2"/>
          <p:cNvSpPr/>
          <p:nvPr/>
        </p:nvSpPr>
        <p:spPr>
          <a:xfrm>
            <a:off x="892731" y="4452461"/>
            <a:ext cx="2479953" cy="309920"/>
          </a:xfrm>
          <a:prstGeom prst="rect">
            <a:avLst/>
          </a:prstGeom>
          <a:noFill/>
          <a:ln/>
        </p:spPr>
        <p:txBody>
          <a:bodyPr wrap="none" lIns="0" tIns="0" rIns="0" bIns="0" rtlCol="0" anchor="t"/>
          <a:lstStyle/>
          <a:p>
            <a:pPr marL="0" indent="0">
              <a:lnSpc>
                <a:spcPts val="2400"/>
              </a:lnSpc>
              <a:buNone/>
            </a:pPr>
            <a:r>
              <a:rPr lang="en-US" sz="1950" dirty="0">
                <a:solidFill>
                  <a:srgbClr val="BFBFBF"/>
                </a:solidFill>
                <a:latin typeface="Instrument Sans" pitchFamily="34" charset="0"/>
                <a:ea typeface="Instrument Sans" pitchFamily="34" charset="-122"/>
                <a:cs typeface="Instrument Sans" pitchFamily="34" charset="-120"/>
              </a:rPr>
              <a:t>Image Recognition</a:t>
            </a:r>
            <a:endParaRPr lang="en-US" sz="1950" dirty="0"/>
          </a:p>
        </p:txBody>
      </p:sp>
      <p:sp>
        <p:nvSpPr>
          <p:cNvPr id="6" name="Text 3"/>
          <p:cNvSpPr/>
          <p:nvPr/>
        </p:nvSpPr>
        <p:spPr>
          <a:xfrm>
            <a:off x="892731" y="4881324"/>
            <a:ext cx="6124932" cy="634603"/>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Computer vision algorithms can automatically detect the presence or absence of a helmet by analyzing images or video feeds.</a:t>
            </a:r>
            <a:endParaRPr lang="en-US" sz="1550" dirty="0"/>
          </a:p>
        </p:txBody>
      </p:sp>
      <p:sp>
        <p:nvSpPr>
          <p:cNvPr id="7" name="Shape 4"/>
          <p:cNvSpPr/>
          <p:nvPr/>
        </p:nvSpPr>
        <p:spPr>
          <a:xfrm>
            <a:off x="7414379" y="4254103"/>
            <a:ext cx="6521648" cy="1460183"/>
          </a:xfrm>
          <a:prstGeom prst="roundRect">
            <a:avLst>
              <a:gd name="adj" fmla="val 2038"/>
            </a:avLst>
          </a:prstGeom>
          <a:solidFill>
            <a:srgbClr val="3E3E3E"/>
          </a:solidFill>
          <a:ln/>
        </p:spPr>
      </p:sp>
      <p:sp>
        <p:nvSpPr>
          <p:cNvPr id="8" name="Text 5"/>
          <p:cNvSpPr/>
          <p:nvPr/>
        </p:nvSpPr>
        <p:spPr>
          <a:xfrm>
            <a:off x="7612737" y="4452461"/>
            <a:ext cx="2479953" cy="309920"/>
          </a:xfrm>
          <a:prstGeom prst="rect">
            <a:avLst/>
          </a:prstGeom>
          <a:noFill/>
          <a:ln/>
        </p:spPr>
        <p:txBody>
          <a:bodyPr wrap="none" lIns="0" tIns="0" rIns="0" bIns="0" rtlCol="0" anchor="t"/>
          <a:lstStyle/>
          <a:p>
            <a:pPr marL="0" indent="0">
              <a:lnSpc>
                <a:spcPts val="2400"/>
              </a:lnSpc>
              <a:buNone/>
            </a:pPr>
            <a:r>
              <a:rPr lang="en-US" sz="1950" dirty="0">
                <a:solidFill>
                  <a:srgbClr val="BFBFBF"/>
                </a:solidFill>
                <a:latin typeface="Instrument Sans" pitchFamily="34" charset="0"/>
                <a:ea typeface="Instrument Sans" pitchFamily="34" charset="-122"/>
                <a:cs typeface="Instrument Sans" pitchFamily="34" charset="-120"/>
              </a:rPr>
              <a:t>Real-time Monitoring</a:t>
            </a:r>
            <a:endParaRPr lang="en-US" sz="1950" dirty="0"/>
          </a:p>
        </p:txBody>
      </p:sp>
      <p:sp>
        <p:nvSpPr>
          <p:cNvPr id="9" name="Text 6"/>
          <p:cNvSpPr/>
          <p:nvPr/>
        </p:nvSpPr>
        <p:spPr>
          <a:xfrm>
            <a:off x="7612737" y="4881324"/>
            <a:ext cx="6124932" cy="634603"/>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Helmet detection systems can operate in real-time, providing continuous monitoring and immediate alerts for violations.</a:t>
            </a:r>
            <a:endParaRPr lang="en-US" sz="1550" dirty="0"/>
          </a:p>
        </p:txBody>
      </p:sp>
      <p:sp>
        <p:nvSpPr>
          <p:cNvPr id="10" name="Shape 7"/>
          <p:cNvSpPr/>
          <p:nvPr/>
        </p:nvSpPr>
        <p:spPr>
          <a:xfrm>
            <a:off x="694373" y="5912644"/>
            <a:ext cx="6521648" cy="1460183"/>
          </a:xfrm>
          <a:prstGeom prst="roundRect">
            <a:avLst>
              <a:gd name="adj" fmla="val 2038"/>
            </a:avLst>
          </a:prstGeom>
          <a:solidFill>
            <a:srgbClr val="3E3E3E"/>
          </a:solidFill>
          <a:ln/>
        </p:spPr>
      </p:sp>
      <p:sp>
        <p:nvSpPr>
          <p:cNvPr id="11" name="Text 8"/>
          <p:cNvSpPr/>
          <p:nvPr/>
        </p:nvSpPr>
        <p:spPr>
          <a:xfrm>
            <a:off x="892731" y="6111002"/>
            <a:ext cx="2479953" cy="309920"/>
          </a:xfrm>
          <a:prstGeom prst="rect">
            <a:avLst/>
          </a:prstGeom>
          <a:noFill/>
          <a:ln/>
        </p:spPr>
        <p:txBody>
          <a:bodyPr wrap="none" lIns="0" tIns="0" rIns="0" bIns="0" rtlCol="0" anchor="t"/>
          <a:lstStyle/>
          <a:p>
            <a:pPr marL="0" indent="0">
              <a:lnSpc>
                <a:spcPts val="2400"/>
              </a:lnSpc>
              <a:buNone/>
            </a:pPr>
            <a:r>
              <a:rPr lang="en-US" sz="1950" dirty="0">
                <a:solidFill>
                  <a:srgbClr val="BFBFBF"/>
                </a:solidFill>
                <a:latin typeface="Instrument Sans" pitchFamily="34" charset="0"/>
                <a:ea typeface="Instrument Sans" pitchFamily="34" charset="-122"/>
                <a:cs typeface="Instrument Sans" pitchFamily="34" charset="-120"/>
              </a:rPr>
              <a:t>Data Analytics</a:t>
            </a:r>
            <a:endParaRPr lang="en-US" sz="1950" dirty="0"/>
          </a:p>
        </p:txBody>
      </p:sp>
      <p:sp>
        <p:nvSpPr>
          <p:cNvPr id="12" name="Text 9"/>
          <p:cNvSpPr/>
          <p:nvPr/>
        </p:nvSpPr>
        <p:spPr>
          <a:xfrm>
            <a:off x="892731" y="6539865"/>
            <a:ext cx="6124932" cy="634603"/>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The collected data can be used to analyze helmet compliance trends, identify hotspots, and optimize enforcement strategies.</a:t>
            </a:r>
            <a:endParaRPr lang="en-US" sz="1550" dirty="0"/>
          </a:p>
        </p:txBody>
      </p:sp>
      <p:sp>
        <p:nvSpPr>
          <p:cNvPr id="13" name="Shape 10"/>
          <p:cNvSpPr/>
          <p:nvPr/>
        </p:nvSpPr>
        <p:spPr>
          <a:xfrm>
            <a:off x="7414379" y="5912644"/>
            <a:ext cx="6521648" cy="1460183"/>
          </a:xfrm>
          <a:prstGeom prst="roundRect">
            <a:avLst>
              <a:gd name="adj" fmla="val 2038"/>
            </a:avLst>
          </a:prstGeom>
          <a:solidFill>
            <a:srgbClr val="3E3E3E"/>
          </a:solidFill>
          <a:ln/>
        </p:spPr>
      </p:sp>
      <p:sp>
        <p:nvSpPr>
          <p:cNvPr id="14" name="Text 11"/>
          <p:cNvSpPr/>
          <p:nvPr/>
        </p:nvSpPr>
        <p:spPr>
          <a:xfrm>
            <a:off x="7612737" y="6111002"/>
            <a:ext cx="2672239" cy="309920"/>
          </a:xfrm>
          <a:prstGeom prst="rect">
            <a:avLst/>
          </a:prstGeom>
          <a:noFill/>
          <a:ln/>
        </p:spPr>
        <p:txBody>
          <a:bodyPr wrap="none" lIns="0" tIns="0" rIns="0" bIns="0" rtlCol="0" anchor="t"/>
          <a:lstStyle/>
          <a:p>
            <a:pPr marL="0" indent="0">
              <a:lnSpc>
                <a:spcPts val="2400"/>
              </a:lnSpc>
              <a:buNone/>
            </a:pPr>
            <a:r>
              <a:rPr lang="en-US" sz="1950" dirty="0">
                <a:solidFill>
                  <a:srgbClr val="BFBFBF"/>
                </a:solidFill>
                <a:latin typeface="Instrument Sans" pitchFamily="34" charset="0"/>
                <a:ea typeface="Instrument Sans" pitchFamily="34" charset="-122"/>
                <a:cs typeface="Instrument Sans" pitchFamily="34" charset="-120"/>
              </a:rPr>
              <a:t>Objective Enforcement</a:t>
            </a:r>
            <a:endParaRPr lang="en-US" sz="1950" dirty="0"/>
          </a:p>
        </p:txBody>
      </p:sp>
      <p:sp>
        <p:nvSpPr>
          <p:cNvPr id="15" name="Text 12"/>
          <p:cNvSpPr/>
          <p:nvPr/>
        </p:nvSpPr>
        <p:spPr>
          <a:xfrm>
            <a:off x="7612737" y="6539865"/>
            <a:ext cx="6124932" cy="634603"/>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Automated helmet detection eliminates human bias, ensuring fair and objective enforcement of regulations.</a:t>
            </a:r>
            <a:endParaRPr lang="en-US" sz="1550" dirty="0"/>
          </a:p>
        </p:txBody>
      </p:sp>
      <p:pic>
        <p:nvPicPr>
          <p:cNvPr id="17" name="Picture 16">
            <a:extLst>
              <a:ext uri="{FF2B5EF4-FFF2-40B4-BE49-F238E27FC236}">
                <a16:creationId xmlns:a16="http://schemas.microsoft.com/office/drawing/2014/main" id="{BF503F9F-7DE0-40D7-8FB9-40DEF6FBBB9C}"/>
              </a:ext>
            </a:extLst>
          </p:cNvPr>
          <p:cNvPicPr>
            <a:picLocks noChangeAspect="1"/>
          </p:cNvPicPr>
          <p:nvPr/>
        </p:nvPicPr>
        <p:blipFill>
          <a:blip r:embed="rId4"/>
          <a:stretch>
            <a:fillRect/>
          </a:stretch>
        </p:blipFill>
        <p:spPr>
          <a:xfrm>
            <a:off x="11489302" y="7764352"/>
            <a:ext cx="3141098" cy="4367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2789" y="500896"/>
            <a:ext cx="7871222" cy="1136333"/>
          </a:xfrm>
          <a:prstGeom prst="rect">
            <a:avLst/>
          </a:prstGeom>
          <a:noFill/>
          <a:ln/>
        </p:spPr>
        <p:txBody>
          <a:bodyPr wrap="square" lIns="0" tIns="0" rIns="0" bIns="0" rtlCol="0" anchor="t"/>
          <a:lstStyle/>
          <a:p>
            <a:pPr marL="0" indent="0">
              <a:lnSpc>
                <a:spcPts val="4450"/>
              </a:lnSpc>
              <a:buNone/>
            </a:pPr>
            <a:r>
              <a:rPr lang="en-US" sz="3550" dirty="0">
                <a:solidFill>
                  <a:srgbClr val="FEFEFE"/>
                </a:solidFill>
                <a:latin typeface="Instrument Sans" pitchFamily="34" charset="0"/>
                <a:ea typeface="Instrument Sans" pitchFamily="34" charset="-122"/>
                <a:cs typeface="Instrument Sans" pitchFamily="34" charset="-120"/>
              </a:rPr>
              <a:t>Integrating Helmet Detection into Traffic Management Systems</a:t>
            </a:r>
            <a:endParaRPr lang="en-US" sz="3550" dirty="0"/>
          </a:p>
        </p:txBody>
      </p:sp>
      <p:pic>
        <p:nvPicPr>
          <p:cNvPr id="4" name="Image 1" descr="preencoded.png"/>
          <p:cNvPicPr>
            <a:picLocks noChangeAspect="1"/>
          </p:cNvPicPr>
          <p:nvPr/>
        </p:nvPicPr>
        <p:blipFill>
          <a:blip r:embed="rId4"/>
          <a:stretch>
            <a:fillRect/>
          </a:stretch>
        </p:blipFill>
        <p:spPr>
          <a:xfrm>
            <a:off x="6122789" y="1909882"/>
            <a:ext cx="909161" cy="1454706"/>
          </a:xfrm>
          <a:prstGeom prst="rect">
            <a:avLst/>
          </a:prstGeom>
        </p:spPr>
      </p:pic>
      <p:sp>
        <p:nvSpPr>
          <p:cNvPr id="5" name="Text 1"/>
          <p:cNvSpPr/>
          <p:nvPr/>
        </p:nvSpPr>
        <p:spPr>
          <a:xfrm>
            <a:off x="7304603" y="2091690"/>
            <a:ext cx="2273022" cy="284083"/>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Instrument Sans" pitchFamily="34" charset="0"/>
                <a:ea typeface="Instrument Sans" pitchFamily="34" charset="-122"/>
                <a:cs typeface="Instrument Sans" pitchFamily="34" charset="-120"/>
              </a:rPr>
              <a:t>Traffic Cameras</a:t>
            </a:r>
            <a:endParaRPr lang="en-US" sz="1750" dirty="0"/>
          </a:p>
        </p:txBody>
      </p:sp>
      <p:sp>
        <p:nvSpPr>
          <p:cNvPr id="6" name="Text 2"/>
          <p:cNvSpPr/>
          <p:nvPr/>
        </p:nvSpPr>
        <p:spPr>
          <a:xfrm>
            <a:off x="7304603" y="2484834"/>
            <a:ext cx="6689408" cy="581739"/>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Open Sans" pitchFamily="34" charset="0"/>
                <a:ea typeface="Open Sans" pitchFamily="34" charset="-122"/>
                <a:cs typeface="Open Sans" pitchFamily="34" charset="-120"/>
              </a:rPr>
              <a:t>Helmet detection algorithms can be integrated with existing traffic camera networks to capture real-time footage.</a:t>
            </a:r>
            <a:endParaRPr lang="en-US" sz="1400" dirty="0"/>
          </a:p>
        </p:txBody>
      </p:sp>
      <p:pic>
        <p:nvPicPr>
          <p:cNvPr id="7" name="Image 2" descr="preencoded.png"/>
          <p:cNvPicPr>
            <a:picLocks noChangeAspect="1"/>
          </p:cNvPicPr>
          <p:nvPr/>
        </p:nvPicPr>
        <p:blipFill>
          <a:blip r:embed="rId5"/>
          <a:stretch>
            <a:fillRect/>
          </a:stretch>
        </p:blipFill>
        <p:spPr>
          <a:xfrm>
            <a:off x="6122789" y="3364587"/>
            <a:ext cx="909161" cy="1454706"/>
          </a:xfrm>
          <a:prstGeom prst="rect">
            <a:avLst/>
          </a:prstGeom>
        </p:spPr>
      </p:pic>
      <p:sp>
        <p:nvSpPr>
          <p:cNvPr id="8" name="Text 3"/>
          <p:cNvSpPr/>
          <p:nvPr/>
        </p:nvSpPr>
        <p:spPr>
          <a:xfrm>
            <a:off x="7304603" y="3546396"/>
            <a:ext cx="2273022" cy="284083"/>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Instrument Sans" pitchFamily="34" charset="0"/>
                <a:ea typeface="Instrument Sans" pitchFamily="34" charset="-122"/>
                <a:cs typeface="Instrument Sans" pitchFamily="34" charset="-120"/>
              </a:rPr>
              <a:t>Automatic Detection</a:t>
            </a:r>
            <a:endParaRPr lang="en-US" sz="1750" dirty="0"/>
          </a:p>
        </p:txBody>
      </p:sp>
      <p:sp>
        <p:nvSpPr>
          <p:cNvPr id="9" name="Text 4"/>
          <p:cNvSpPr/>
          <p:nvPr/>
        </p:nvSpPr>
        <p:spPr>
          <a:xfrm>
            <a:off x="7304603" y="3939540"/>
            <a:ext cx="6689408" cy="581739"/>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Open Sans" pitchFamily="34" charset="0"/>
                <a:ea typeface="Open Sans" pitchFamily="34" charset="-122"/>
                <a:cs typeface="Open Sans" pitchFamily="34" charset="-120"/>
              </a:rPr>
              <a:t>The system analyzes video streams to identify vehicles and automatically detect the presence or absence of helmets.</a:t>
            </a:r>
            <a:endParaRPr lang="en-US" sz="1400" dirty="0"/>
          </a:p>
        </p:txBody>
      </p:sp>
      <p:pic>
        <p:nvPicPr>
          <p:cNvPr id="10" name="Image 3" descr="preencoded.png"/>
          <p:cNvPicPr>
            <a:picLocks noChangeAspect="1"/>
          </p:cNvPicPr>
          <p:nvPr/>
        </p:nvPicPr>
        <p:blipFill>
          <a:blip r:embed="rId6"/>
          <a:stretch>
            <a:fillRect/>
          </a:stretch>
        </p:blipFill>
        <p:spPr>
          <a:xfrm>
            <a:off x="6122789" y="4819293"/>
            <a:ext cx="909161" cy="1454706"/>
          </a:xfrm>
          <a:prstGeom prst="rect">
            <a:avLst/>
          </a:prstGeom>
        </p:spPr>
      </p:pic>
      <p:sp>
        <p:nvSpPr>
          <p:cNvPr id="11" name="Text 5"/>
          <p:cNvSpPr/>
          <p:nvPr/>
        </p:nvSpPr>
        <p:spPr>
          <a:xfrm>
            <a:off x="7304603" y="5001101"/>
            <a:ext cx="2477810" cy="284083"/>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Instrument Sans" pitchFamily="34" charset="0"/>
                <a:ea typeface="Instrument Sans" pitchFamily="34" charset="-122"/>
                <a:cs typeface="Instrument Sans" pitchFamily="34" charset="-120"/>
              </a:rPr>
              <a:t>Alerts and Notifications</a:t>
            </a:r>
            <a:endParaRPr lang="en-US" sz="1750" dirty="0"/>
          </a:p>
        </p:txBody>
      </p:sp>
      <p:sp>
        <p:nvSpPr>
          <p:cNvPr id="12" name="Text 6"/>
          <p:cNvSpPr/>
          <p:nvPr/>
        </p:nvSpPr>
        <p:spPr>
          <a:xfrm>
            <a:off x="7304603" y="5394246"/>
            <a:ext cx="6689408" cy="581739"/>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Open Sans" pitchFamily="34" charset="0"/>
                <a:ea typeface="Open Sans" pitchFamily="34" charset="-122"/>
                <a:cs typeface="Open Sans" pitchFamily="34" charset="-120"/>
              </a:rPr>
              <a:t>Real-time alerts can be triggered for helmet violations, allowing authorities to take appropriate action.</a:t>
            </a:r>
            <a:endParaRPr lang="en-US" sz="1400" dirty="0"/>
          </a:p>
        </p:txBody>
      </p:sp>
      <p:pic>
        <p:nvPicPr>
          <p:cNvPr id="13" name="Image 4" descr="preencoded.png"/>
          <p:cNvPicPr>
            <a:picLocks noChangeAspect="1"/>
          </p:cNvPicPr>
          <p:nvPr/>
        </p:nvPicPr>
        <p:blipFill>
          <a:blip r:embed="rId7"/>
          <a:stretch>
            <a:fillRect/>
          </a:stretch>
        </p:blipFill>
        <p:spPr>
          <a:xfrm>
            <a:off x="6122789" y="6273998"/>
            <a:ext cx="909161" cy="1454706"/>
          </a:xfrm>
          <a:prstGeom prst="rect">
            <a:avLst/>
          </a:prstGeom>
        </p:spPr>
      </p:pic>
      <p:sp>
        <p:nvSpPr>
          <p:cNvPr id="14" name="Text 7"/>
          <p:cNvSpPr/>
          <p:nvPr/>
        </p:nvSpPr>
        <p:spPr>
          <a:xfrm>
            <a:off x="7304603" y="6455807"/>
            <a:ext cx="2273022" cy="284083"/>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Instrument Sans" pitchFamily="34" charset="0"/>
                <a:ea typeface="Instrument Sans" pitchFamily="34" charset="-122"/>
                <a:cs typeface="Instrument Sans" pitchFamily="34" charset="-120"/>
              </a:rPr>
              <a:t>Data Analysis</a:t>
            </a:r>
            <a:endParaRPr lang="en-US" sz="1750" dirty="0"/>
          </a:p>
        </p:txBody>
      </p:sp>
      <p:sp>
        <p:nvSpPr>
          <p:cNvPr id="15" name="Text 8"/>
          <p:cNvSpPr/>
          <p:nvPr/>
        </p:nvSpPr>
        <p:spPr>
          <a:xfrm>
            <a:off x="7304603" y="6848951"/>
            <a:ext cx="6689408" cy="581739"/>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Open Sans" pitchFamily="34" charset="0"/>
                <a:ea typeface="Open Sans" pitchFamily="34" charset="-122"/>
                <a:cs typeface="Open Sans" pitchFamily="34" charset="-120"/>
              </a:rPr>
              <a:t>The collected data can be analyzed to assess helmet compliance trends and identify areas for improvement.</a:t>
            </a:r>
            <a:endParaRPr lang="en-US" sz="1400" dirty="0"/>
          </a:p>
        </p:txBody>
      </p:sp>
      <p:pic>
        <p:nvPicPr>
          <p:cNvPr id="17" name="Picture 16">
            <a:extLst>
              <a:ext uri="{FF2B5EF4-FFF2-40B4-BE49-F238E27FC236}">
                <a16:creationId xmlns:a16="http://schemas.microsoft.com/office/drawing/2014/main" id="{A0568EC2-7118-4957-AAFC-8512CCAC8846}"/>
              </a:ext>
            </a:extLst>
          </p:cNvPr>
          <p:cNvPicPr>
            <a:picLocks noChangeAspect="1"/>
          </p:cNvPicPr>
          <p:nvPr/>
        </p:nvPicPr>
        <p:blipFill>
          <a:blip r:embed="rId8"/>
          <a:stretch>
            <a:fillRect/>
          </a:stretch>
        </p:blipFill>
        <p:spPr>
          <a:xfrm>
            <a:off x="6602668" y="4015731"/>
            <a:ext cx="1425063" cy="198137"/>
          </a:xfrm>
          <a:prstGeom prst="rect">
            <a:avLst/>
          </a:prstGeom>
        </p:spPr>
      </p:pic>
      <p:pic>
        <p:nvPicPr>
          <p:cNvPr id="19" name="Picture 18">
            <a:extLst>
              <a:ext uri="{FF2B5EF4-FFF2-40B4-BE49-F238E27FC236}">
                <a16:creationId xmlns:a16="http://schemas.microsoft.com/office/drawing/2014/main" id="{1062FCEE-E699-42FC-82CD-4B53F7D5A5CA}"/>
              </a:ext>
            </a:extLst>
          </p:cNvPr>
          <p:cNvPicPr>
            <a:picLocks noChangeAspect="1"/>
          </p:cNvPicPr>
          <p:nvPr/>
        </p:nvPicPr>
        <p:blipFill>
          <a:blip r:embed="rId8"/>
          <a:stretch>
            <a:fillRect/>
          </a:stretch>
        </p:blipFill>
        <p:spPr>
          <a:xfrm>
            <a:off x="11543150" y="7736232"/>
            <a:ext cx="3022015" cy="42017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5296" y="669608"/>
            <a:ext cx="7766209" cy="1230154"/>
          </a:xfrm>
          <a:prstGeom prst="rect">
            <a:avLst/>
          </a:prstGeom>
          <a:noFill/>
          <a:ln/>
        </p:spPr>
        <p:txBody>
          <a:bodyPr wrap="square" lIns="0" tIns="0" rIns="0" bIns="0" rtlCol="0" anchor="t"/>
          <a:lstStyle/>
          <a:p>
            <a:pPr marL="0" indent="0">
              <a:lnSpc>
                <a:spcPts val="4800"/>
              </a:lnSpc>
              <a:buNone/>
            </a:pPr>
            <a:r>
              <a:rPr lang="en-US" sz="3850" dirty="0">
                <a:solidFill>
                  <a:srgbClr val="FEFEFE"/>
                </a:solidFill>
                <a:latin typeface="Instrument Sans" pitchFamily="34" charset="0"/>
                <a:ea typeface="Instrument Sans" pitchFamily="34" charset="-122"/>
                <a:cs typeface="Instrument Sans" pitchFamily="34" charset="-120"/>
              </a:rPr>
              <a:t>Improving Helmet Compliance Rates</a:t>
            </a:r>
            <a:endParaRPr lang="en-US" sz="3850" dirty="0"/>
          </a:p>
        </p:txBody>
      </p:sp>
      <p:sp>
        <p:nvSpPr>
          <p:cNvPr id="4" name="Shape 1"/>
          <p:cNvSpPr/>
          <p:nvPr/>
        </p:nvSpPr>
        <p:spPr>
          <a:xfrm>
            <a:off x="6175296" y="2195036"/>
            <a:ext cx="7766209" cy="5364956"/>
          </a:xfrm>
          <a:prstGeom prst="roundRect">
            <a:avLst>
              <a:gd name="adj" fmla="val 550"/>
            </a:avLst>
          </a:prstGeom>
          <a:noFill/>
          <a:ln w="7620">
            <a:solidFill>
              <a:srgbClr val="FFFFFF">
                <a:alpha val="24000"/>
              </a:srgbClr>
            </a:solidFill>
            <a:prstDash val="solid"/>
          </a:ln>
        </p:spPr>
      </p:sp>
      <p:sp>
        <p:nvSpPr>
          <p:cNvPr id="5" name="Shape 2"/>
          <p:cNvSpPr/>
          <p:nvPr/>
        </p:nvSpPr>
        <p:spPr>
          <a:xfrm>
            <a:off x="6182916" y="2202656"/>
            <a:ext cx="7750969" cy="566261"/>
          </a:xfrm>
          <a:prstGeom prst="rect">
            <a:avLst/>
          </a:prstGeom>
          <a:solidFill>
            <a:srgbClr val="FFFFFF">
              <a:alpha val="4000"/>
            </a:srgbClr>
          </a:solidFill>
          <a:ln/>
        </p:spPr>
      </p:sp>
      <p:sp>
        <p:nvSpPr>
          <p:cNvPr id="6" name="Text 3"/>
          <p:cNvSpPr/>
          <p:nvPr/>
        </p:nvSpPr>
        <p:spPr>
          <a:xfrm>
            <a:off x="6379726" y="2328386"/>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Factor</a:t>
            </a:r>
            <a:endParaRPr lang="en-US" sz="1550" dirty="0"/>
          </a:p>
        </p:txBody>
      </p:sp>
      <p:sp>
        <p:nvSpPr>
          <p:cNvPr id="7" name="Text 4"/>
          <p:cNvSpPr/>
          <p:nvPr/>
        </p:nvSpPr>
        <p:spPr>
          <a:xfrm>
            <a:off x="10259020" y="2328386"/>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Impact on Compliance</a:t>
            </a:r>
            <a:endParaRPr lang="en-US" sz="1550" dirty="0"/>
          </a:p>
        </p:txBody>
      </p:sp>
      <p:sp>
        <p:nvSpPr>
          <p:cNvPr id="8" name="Shape 5"/>
          <p:cNvSpPr/>
          <p:nvPr/>
        </p:nvSpPr>
        <p:spPr>
          <a:xfrm>
            <a:off x="6182916" y="2768918"/>
            <a:ext cx="7750969" cy="1195864"/>
          </a:xfrm>
          <a:prstGeom prst="rect">
            <a:avLst/>
          </a:prstGeom>
          <a:solidFill>
            <a:srgbClr val="000000">
              <a:alpha val="4000"/>
            </a:srgbClr>
          </a:solidFill>
          <a:ln/>
        </p:spPr>
      </p:sp>
      <p:sp>
        <p:nvSpPr>
          <p:cNvPr id="9" name="Text 6"/>
          <p:cNvSpPr/>
          <p:nvPr/>
        </p:nvSpPr>
        <p:spPr>
          <a:xfrm>
            <a:off x="6379726" y="2894648"/>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Increased Visibility</a:t>
            </a:r>
            <a:endParaRPr lang="en-US" sz="1550" dirty="0"/>
          </a:p>
        </p:txBody>
      </p:sp>
      <p:sp>
        <p:nvSpPr>
          <p:cNvPr id="10" name="Text 7"/>
          <p:cNvSpPr/>
          <p:nvPr/>
        </p:nvSpPr>
        <p:spPr>
          <a:xfrm>
            <a:off x="10259020" y="2894648"/>
            <a:ext cx="3478054" cy="944404"/>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Motorcyclists become aware of the automated system and are more likely to comply.</a:t>
            </a:r>
            <a:endParaRPr lang="en-US" sz="1550" dirty="0"/>
          </a:p>
        </p:txBody>
      </p:sp>
      <p:sp>
        <p:nvSpPr>
          <p:cNvPr id="11" name="Shape 8"/>
          <p:cNvSpPr/>
          <p:nvPr/>
        </p:nvSpPr>
        <p:spPr>
          <a:xfrm>
            <a:off x="6182916" y="3964781"/>
            <a:ext cx="7750969" cy="1195864"/>
          </a:xfrm>
          <a:prstGeom prst="rect">
            <a:avLst/>
          </a:prstGeom>
          <a:solidFill>
            <a:srgbClr val="FFFFFF">
              <a:alpha val="4000"/>
            </a:srgbClr>
          </a:solidFill>
          <a:ln/>
        </p:spPr>
      </p:sp>
      <p:sp>
        <p:nvSpPr>
          <p:cNvPr id="12" name="Text 9"/>
          <p:cNvSpPr/>
          <p:nvPr/>
        </p:nvSpPr>
        <p:spPr>
          <a:xfrm>
            <a:off x="6379726" y="4090511"/>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Reduced Subjectivity</a:t>
            </a:r>
            <a:endParaRPr lang="en-US" sz="1550" dirty="0"/>
          </a:p>
        </p:txBody>
      </p:sp>
      <p:sp>
        <p:nvSpPr>
          <p:cNvPr id="13" name="Text 10"/>
          <p:cNvSpPr/>
          <p:nvPr/>
        </p:nvSpPr>
        <p:spPr>
          <a:xfrm>
            <a:off x="10259020" y="4090511"/>
            <a:ext cx="3478054" cy="944404"/>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Automated enforcement eliminates bias and promotes fairness, encouraging compliance.</a:t>
            </a:r>
            <a:endParaRPr lang="en-US" sz="1550" dirty="0"/>
          </a:p>
        </p:txBody>
      </p:sp>
      <p:sp>
        <p:nvSpPr>
          <p:cNvPr id="14" name="Shape 11"/>
          <p:cNvSpPr/>
          <p:nvPr/>
        </p:nvSpPr>
        <p:spPr>
          <a:xfrm>
            <a:off x="6182916" y="5160645"/>
            <a:ext cx="7750969" cy="1195864"/>
          </a:xfrm>
          <a:prstGeom prst="rect">
            <a:avLst/>
          </a:prstGeom>
          <a:solidFill>
            <a:srgbClr val="000000">
              <a:alpha val="4000"/>
            </a:srgbClr>
          </a:solidFill>
          <a:ln/>
        </p:spPr>
      </p:sp>
      <p:sp>
        <p:nvSpPr>
          <p:cNvPr id="15" name="Text 12"/>
          <p:cNvSpPr/>
          <p:nvPr/>
        </p:nvSpPr>
        <p:spPr>
          <a:xfrm>
            <a:off x="6379726" y="5286375"/>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Data-Driven Enforcement</a:t>
            </a:r>
            <a:endParaRPr lang="en-US" sz="1550" dirty="0"/>
          </a:p>
        </p:txBody>
      </p:sp>
      <p:sp>
        <p:nvSpPr>
          <p:cNvPr id="16" name="Text 13"/>
          <p:cNvSpPr/>
          <p:nvPr/>
        </p:nvSpPr>
        <p:spPr>
          <a:xfrm>
            <a:off x="10259020" y="5286375"/>
            <a:ext cx="3478054" cy="944404"/>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Data analysis enables targeted enforcement efforts, optimizing resources and maximizing impact.</a:t>
            </a:r>
            <a:endParaRPr lang="en-US" sz="1550" dirty="0"/>
          </a:p>
        </p:txBody>
      </p:sp>
      <p:sp>
        <p:nvSpPr>
          <p:cNvPr id="17" name="Shape 14"/>
          <p:cNvSpPr/>
          <p:nvPr/>
        </p:nvSpPr>
        <p:spPr>
          <a:xfrm>
            <a:off x="6182916" y="6356509"/>
            <a:ext cx="7750969" cy="1195864"/>
          </a:xfrm>
          <a:prstGeom prst="rect">
            <a:avLst/>
          </a:prstGeom>
          <a:solidFill>
            <a:srgbClr val="FFFFFF">
              <a:alpha val="4000"/>
            </a:srgbClr>
          </a:solidFill>
          <a:ln/>
        </p:spPr>
      </p:sp>
      <p:sp>
        <p:nvSpPr>
          <p:cNvPr id="18" name="Text 15"/>
          <p:cNvSpPr/>
          <p:nvPr/>
        </p:nvSpPr>
        <p:spPr>
          <a:xfrm>
            <a:off x="6379726" y="6482239"/>
            <a:ext cx="3478054" cy="314801"/>
          </a:xfrm>
          <a:prstGeom prst="rect">
            <a:avLst/>
          </a:prstGeom>
          <a:noFill/>
          <a:ln/>
        </p:spPr>
        <p:txBody>
          <a:bodyPr wrap="non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Deterrent Effect</a:t>
            </a:r>
            <a:endParaRPr lang="en-US" sz="1550" dirty="0"/>
          </a:p>
        </p:txBody>
      </p:sp>
      <p:sp>
        <p:nvSpPr>
          <p:cNvPr id="19" name="Text 16"/>
          <p:cNvSpPr/>
          <p:nvPr/>
        </p:nvSpPr>
        <p:spPr>
          <a:xfrm>
            <a:off x="10259020" y="6482239"/>
            <a:ext cx="3478054" cy="944404"/>
          </a:xfrm>
          <a:prstGeom prst="rect">
            <a:avLst/>
          </a:prstGeom>
          <a:noFill/>
          <a:ln/>
        </p:spPr>
        <p:txBody>
          <a:bodyPr wrap="square" lIns="0" tIns="0" rIns="0" bIns="0" rtlCol="0" anchor="t"/>
          <a:lstStyle/>
          <a:p>
            <a:pPr marL="0" indent="0">
              <a:lnSpc>
                <a:spcPts val="2450"/>
              </a:lnSpc>
              <a:buNone/>
            </a:pPr>
            <a:r>
              <a:rPr lang="en-US" sz="1550" dirty="0">
                <a:solidFill>
                  <a:srgbClr val="BFBFBF"/>
                </a:solidFill>
                <a:latin typeface="Open Sans" pitchFamily="34" charset="0"/>
                <a:ea typeface="Open Sans" pitchFamily="34" charset="-122"/>
                <a:cs typeface="Open Sans" pitchFamily="34" charset="-120"/>
              </a:rPr>
              <a:t>The possibility of automatic detection and enforcement serves as a strong deterrent to non-compliance.</a:t>
            </a:r>
            <a:endParaRPr lang="en-US" sz="1550" dirty="0"/>
          </a:p>
        </p:txBody>
      </p:sp>
      <p:pic>
        <p:nvPicPr>
          <p:cNvPr id="21" name="Picture 20">
            <a:extLst>
              <a:ext uri="{FF2B5EF4-FFF2-40B4-BE49-F238E27FC236}">
                <a16:creationId xmlns:a16="http://schemas.microsoft.com/office/drawing/2014/main" id="{04EE19F2-2429-4530-BDC1-B71D7642D3C5}"/>
              </a:ext>
            </a:extLst>
          </p:cNvPr>
          <p:cNvPicPr>
            <a:picLocks noChangeAspect="1"/>
          </p:cNvPicPr>
          <p:nvPr/>
        </p:nvPicPr>
        <p:blipFill>
          <a:blip r:embed="rId4"/>
          <a:stretch>
            <a:fillRect/>
          </a:stretch>
        </p:blipFill>
        <p:spPr>
          <a:xfrm>
            <a:off x="11045070" y="7643671"/>
            <a:ext cx="3478054" cy="4835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2453" y="76040"/>
            <a:ext cx="5486400" cy="8229600"/>
          </a:xfrm>
          <a:prstGeom prst="rect">
            <a:avLst/>
          </a:prstGeom>
        </p:spPr>
      </p:pic>
      <p:sp>
        <p:nvSpPr>
          <p:cNvPr id="3" name="Text 0"/>
          <p:cNvSpPr/>
          <p:nvPr/>
        </p:nvSpPr>
        <p:spPr>
          <a:xfrm>
            <a:off x="6192322" y="759143"/>
            <a:ext cx="7732157" cy="1260872"/>
          </a:xfrm>
          <a:prstGeom prst="rect">
            <a:avLst/>
          </a:prstGeom>
          <a:noFill/>
          <a:ln/>
        </p:spPr>
        <p:txBody>
          <a:bodyPr wrap="square" lIns="0" tIns="0" rIns="0" bIns="0" rtlCol="0" anchor="t"/>
          <a:lstStyle/>
          <a:p>
            <a:pPr marL="0" indent="0">
              <a:lnSpc>
                <a:spcPts val="4950"/>
              </a:lnSpc>
              <a:buNone/>
            </a:pPr>
            <a:r>
              <a:rPr lang="en-US" sz="3950" dirty="0">
                <a:solidFill>
                  <a:srgbClr val="FEFEFE"/>
                </a:solidFill>
                <a:latin typeface="Instrument Sans" pitchFamily="34" charset="0"/>
                <a:ea typeface="Instrument Sans" pitchFamily="34" charset="-122"/>
                <a:cs typeface="Instrument Sans" pitchFamily="34" charset="-120"/>
              </a:rPr>
              <a:t>Enhancing Road Safety through Technological Solutions</a:t>
            </a:r>
            <a:endParaRPr lang="en-US" sz="3950" dirty="0"/>
          </a:p>
        </p:txBody>
      </p:sp>
      <p:pic>
        <p:nvPicPr>
          <p:cNvPr id="4" name="Image 1" descr="preencoded.png"/>
          <p:cNvPicPr>
            <a:picLocks noChangeAspect="1"/>
          </p:cNvPicPr>
          <p:nvPr/>
        </p:nvPicPr>
        <p:blipFill>
          <a:blip r:embed="rId4"/>
          <a:stretch>
            <a:fillRect/>
          </a:stretch>
        </p:blipFill>
        <p:spPr>
          <a:xfrm>
            <a:off x="6192322" y="2322552"/>
            <a:ext cx="504230" cy="504230"/>
          </a:xfrm>
          <a:prstGeom prst="rect">
            <a:avLst/>
          </a:prstGeom>
        </p:spPr>
      </p:pic>
      <p:sp>
        <p:nvSpPr>
          <p:cNvPr id="5" name="Text 1"/>
          <p:cNvSpPr/>
          <p:nvPr/>
        </p:nvSpPr>
        <p:spPr>
          <a:xfrm>
            <a:off x="6192322" y="3028474"/>
            <a:ext cx="2521506" cy="315158"/>
          </a:xfrm>
          <a:prstGeom prst="rect">
            <a:avLst/>
          </a:prstGeom>
          <a:noFill/>
          <a:ln/>
        </p:spPr>
        <p:txBody>
          <a:bodyPr wrap="none" lIns="0" tIns="0" rIns="0" bIns="0" rtlCol="0" anchor="t"/>
          <a:lstStyle/>
          <a:p>
            <a:pPr marL="0" indent="0" algn="l">
              <a:lnSpc>
                <a:spcPts val="2450"/>
              </a:lnSpc>
              <a:buNone/>
            </a:pPr>
            <a:r>
              <a:rPr lang="en-US" sz="1950" dirty="0">
                <a:solidFill>
                  <a:srgbClr val="BFBFBF"/>
                </a:solidFill>
                <a:latin typeface="Instrument Sans" pitchFamily="34" charset="0"/>
                <a:ea typeface="Instrument Sans" pitchFamily="34" charset="-122"/>
                <a:cs typeface="Instrument Sans" pitchFamily="34" charset="-120"/>
              </a:rPr>
              <a:t>Reduced Accidents</a:t>
            </a:r>
            <a:endParaRPr lang="en-US" sz="1950" dirty="0"/>
          </a:p>
        </p:txBody>
      </p:sp>
      <p:sp>
        <p:nvSpPr>
          <p:cNvPr id="6" name="Text 2"/>
          <p:cNvSpPr/>
          <p:nvPr/>
        </p:nvSpPr>
        <p:spPr>
          <a:xfrm>
            <a:off x="6192322" y="3464600"/>
            <a:ext cx="3714750" cy="967978"/>
          </a:xfrm>
          <a:prstGeom prst="rect">
            <a:avLst/>
          </a:prstGeom>
          <a:noFill/>
          <a:ln/>
        </p:spPr>
        <p:txBody>
          <a:bodyPr wrap="square" lIns="0" tIns="0" rIns="0" bIns="0" rtlCol="0" anchor="t"/>
          <a:lstStyle/>
          <a:p>
            <a:pPr marL="0" indent="0" algn="l">
              <a:lnSpc>
                <a:spcPts val="2500"/>
              </a:lnSpc>
              <a:buNone/>
            </a:pPr>
            <a:r>
              <a:rPr lang="en-US" sz="1550" dirty="0">
                <a:solidFill>
                  <a:srgbClr val="BFBFBF"/>
                </a:solidFill>
                <a:latin typeface="Open Sans" pitchFamily="34" charset="0"/>
                <a:ea typeface="Open Sans" pitchFamily="34" charset="-122"/>
                <a:cs typeface="Open Sans" pitchFamily="34" charset="-120"/>
              </a:rPr>
              <a:t>Improved helmet compliance leads to fewer accidents and injuries, improving overall road safety.</a:t>
            </a:r>
            <a:endParaRPr lang="en-US" sz="1550" dirty="0"/>
          </a:p>
        </p:txBody>
      </p:sp>
      <p:pic>
        <p:nvPicPr>
          <p:cNvPr id="7" name="Image 2" descr="preencoded.png"/>
          <p:cNvPicPr>
            <a:picLocks noChangeAspect="1"/>
          </p:cNvPicPr>
          <p:nvPr/>
        </p:nvPicPr>
        <p:blipFill>
          <a:blip r:embed="rId5"/>
          <a:stretch>
            <a:fillRect/>
          </a:stretch>
        </p:blipFill>
        <p:spPr>
          <a:xfrm>
            <a:off x="10209609" y="2322552"/>
            <a:ext cx="504230" cy="504230"/>
          </a:xfrm>
          <a:prstGeom prst="rect">
            <a:avLst/>
          </a:prstGeom>
        </p:spPr>
      </p:pic>
      <p:sp>
        <p:nvSpPr>
          <p:cNvPr id="8" name="Text 3"/>
          <p:cNvSpPr/>
          <p:nvPr/>
        </p:nvSpPr>
        <p:spPr>
          <a:xfrm>
            <a:off x="10209609" y="3028474"/>
            <a:ext cx="2521506" cy="315158"/>
          </a:xfrm>
          <a:prstGeom prst="rect">
            <a:avLst/>
          </a:prstGeom>
          <a:noFill/>
          <a:ln/>
        </p:spPr>
        <p:txBody>
          <a:bodyPr wrap="none" lIns="0" tIns="0" rIns="0" bIns="0" rtlCol="0" anchor="t"/>
          <a:lstStyle/>
          <a:p>
            <a:pPr marL="0" indent="0" algn="l">
              <a:lnSpc>
                <a:spcPts val="2450"/>
              </a:lnSpc>
              <a:buNone/>
            </a:pPr>
            <a:r>
              <a:rPr lang="en-US" sz="1950" dirty="0">
                <a:solidFill>
                  <a:srgbClr val="BFBFBF"/>
                </a:solidFill>
                <a:latin typeface="Instrument Sans" pitchFamily="34" charset="0"/>
                <a:ea typeface="Instrument Sans" pitchFamily="34" charset="-122"/>
                <a:cs typeface="Instrument Sans" pitchFamily="34" charset="-120"/>
              </a:rPr>
              <a:t>Fewer Fatalities</a:t>
            </a:r>
            <a:endParaRPr lang="en-US" sz="1950" dirty="0"/>
          </a:p>
        </p:txBody>
      </p:sp>
      <p:sp>
        <p:nvSpPr>
          <p:cNvPr id="9" name="Text 4"/>
          <p:cNvSpPr/>
          <p:nvPr/>
        </p:nvSpPr>
        <p:spPr>
          <a:xfrm>
            <a:off x="10209609" y="3464600"/>
            <a:ext cx="3714869" cy="967978"/>
          </a:xfrm>
          <a:prstGeom prst="rect">
            <a:avLst/>
          </a:prstGeom>
          <a:noFill/>
          <a:ln/>
        </p:spPr>
        <p:txBody>
          <a:bodyPr wrap="square" lIns="0" tIns="0" rIns="0" bIns="0" rtlCol="0" anchor="t"/>
          <a:lstStyle/>
          <a:p>
            <a:pPr marL="0" indent="0" algn="l">
              <a:lnSpc>
                <a:spcPts val="2500"/>
              </a:lnSpc>
              <a:buNone/>
            </a:pPr>
            <a:r>
              <a:rPr lang="en-US" sz="1550" dirty="0">
                <a:solidFill>
                  <a:srgbClr val="BFBFBF"/>
                </a:solidFill>
                <a:latin typeface="Open Sans" pitchFamily="34" charset="0"/>
                <a:ea typeface="Open Sans" pitchFamily="34" charset="-122"/>
                <a:cs typeface="Open Sans" pitchFamily="34" charset="-120"/>
              </a:rPr>
              <a:t>The reduction in head injuries caused by helmet use significantly decreases the number of fatalities.</a:t>
            </a:r>
            <a:endParaRPr lang="en-US" sz="1550" dirty="0"/>
          </a:p>
        </p:txBody>
      </p:sp>
      <p:pic>
        <p:nvPicPr>
          <p:cNvPr id="10" name="Image 3" descr="preencoded.png"/>
          <p:cNvPicPr>
            <a:picLocks noChangeAspect="1"/>
          </p:cNvPicPr>
          <p:nvPr/>
        </p:nvPicPr>
        <p:blipFill>
          <a:blip r:embed="rId6"/>
          <a:stretch>
            <a:fillRect/>
          </a:stretch>
        </p:blipFill>
        <p:spPr>
          <a:xfrm>
            <a:off x="6192322" y="5037653"/>
            <a:ext cx="504230" cy="504230"/>
          </a:xfrm>
          <a:prstGeom prst="rect">
            <a:avLst/>
          </a:prstGeom>
        </p:spPr>
      </p:pic>
      <p:sp>
        <p:nvSpPr>
          <p:cNvPr id="11" name="Text 5"/>
          <p:cNvSpPr/>
          <p:nvPr/>
        </p:nvSpPr>
        <p:spPr>
          <a:xfrm>
            <a:off x="6192322" y="5743575"/>
            <a:ext cx="2790349" cy="315158"/>
          </a:xfrm>
          <a:prstGeom prst="rect">
            <a:avLst/>
          </a:prstGeom>
          <a:noFill/>
          <a:ln/>
        </p:spPr>
        <p:txBody>
          <a:bodyPr wrap="none" lIns="0" tIns="0" rIns="0" bIns="0" rtlCol="0" anchor="t"/>
          <a:lstStyle/>
          <a:p>
            <a:pPr marL="0" indent="0" algn="l">
              <a:lnSpc>
                <a:spcPts val="2450"/>
              </a:lnSpc>
              <a:buNone/>
            </a:pPr>
            <a:r>
              <a:rPr lang="en-US" sz="1950" dirty="0">
                <a:solidFill>
                  <a:srgbClr val="BFBFBF"/>
                </a:solidFill>
                <a:latin typeface="Instrument Sans" pitchFamily="34" charset="0"/>
                <a:ea typeface="Instrument Sans" pitchFamily="34" charset="-122"/>
                <a:cs typeface="Instrument Sans" pitchFamily="34" charset="-120"/>
              </a:rPr>
              <a:t>Improved Quality of Life</a:t>
            </a:r>
            <a:endParaRPr lang="en-US" sz="1950" dirty="0"/>
          </a:p>
        </p:txBody>
      </p:sp>
      <p:sp>
        <p:nvSpPr>
          <p:cNvPr id="12" name="Text 6"/>
          <p:cNvSpPr/>
          <p:nvPr/>
        </p:nvSpPr>
        <p:spPr>
          <a:xfrm>
            <a:off x="6192322" y="6179701"/>
            <a:ext cx="3714750" cy="967978"/>
          </a:xfrm>
          <a:prstGeom prst="rect">
            <a:avLst/>
          </a:prstGeom>
          <a:noFill/>
          <a:ln/>
        </p:spPr>
        <p:txBody>
          <a:bodyPr wrap="square" lIns="0" tIns="0" rIns="0" bIns="0" rtlCol="0" anchor="t"/>
          <a:lstStyle/>
          <a:p>
            <a:pPr marL="0" indent="0" algn="l">
              <a:lnSpc>
                <a:spcPts val="2500"/>
              </a:lnSpc>
              <a:buNone/>
            </a:pPr>
            <a:r>
              <a:rPr lang="en-US" sz="1550" dirty="0">
                <a:solidFill>
                  <a:srgbClr val="BFBFBF"/>
                </a:solidFill>
                <a:latin typeface="Open Sans" pitchFamily="34" charset="0"/>
                <a:ea typeface="Open Sans" pitchFamily="34" charset="-122"/>
                <a:cs typeface="Open Sans" pitchFamily="34" charset="-120"/>
              </a:rPr>
              <a:t>Safer roads lead to a better quality of life for everyone, fostering a sense of security and peace of mind.</a:t>
            </a:r>
            <a:endParaRPr lang="en-US" sz="1550" dirty="0"/>
          </a:p>
        </p:txBody>
      </p:sp>
      <p:pic>
        <p:nvPicPr>
          <p:cNvPr id="13" name="Image 4" descr="preencoded.png"/>
          <p:cNvPicPr>
            <a:picLocks noChangeAspect="1"/>
          </p:cNvPicPr>
          <p:nvPr/>
        </p:nvPicPr>
        <p:blipFill>
          <a:blip r:embed="rId7"/>
          <a:stretch>
            <a:fillRect/>
          </a:stretch>
        </p:blipFill>
        <p:spPr>
          <a:xfrm>
            <a:off x="10209609" y="5037653"/>
            <a:ext cx="504230" cy="504230"/>
          </a:xfrm>
          <a:prstGeom prst="rect">
            <a:avLst/>
          </a:prstGeom>
        </p:spPr>
      </p:pic>
      <p:sp>
        <p:nvSpPr>
          <p:cNvPr id="14" name="Text 7"/>
          <p:cNvSpPr/>
          <p:nvPr/>
        </p:nvSpPr>
        <p:spPr>
          <a:xfrm>
            <a:off x="10209609" y="5743575"/>
            <a:ext cx="2722959" cy="315158"/>
          </a:xfrm>
          <a:prstGeom prst="rect">
            <a:avLst/>
          </a:prstGeom>
          <a:noFill/>
          <a:ln/>
        </p:spPr>
        <p:txBody>
          <a:bodyPr wrap="none" lIns="0" tIns="0" rIns="0" bIns="0" rtlCol="0" anchor="t"/>
          <a:lstStyle/>
          <a:p>
            <a:pPr marL="0" indent="0" algn="l">
              <a:lnSpc>
                <a:spcPts val="2450"/>
              </a:lnSpc>
              <a:buNone/>
            </a:pPr>
            <a:r>
              <a:rPr lang="en-US" sz="1950" dirty="0">
                <a:solidFill>
                  <a:srgbClr val="BFBFBF"/>
                </a:solidFill>
                <a:latin typeface="Instrument Sans" pitchFamily="34" charset="0"/>
                <a:ea typeface="Instrument Sans" pitchFamily="34" charset="-122"/>
                <a:cs typeface="Instrument Sans" pitchFamily="34" charset="-120"/>
              </a:rPr>
              <a:t>Healthier Communities</a:t>
            </a:r>
            <a:endParaRPr lang="en-US" sz="1950" dirty="0"/>
          </a:p>
        </p:txBody>
      </p:sp>
      <p:sp>
        <p:nvSpPr>
          <p:cNvPr id="15" name="Text 8"/>
          <p:cNvSpPr/>
          <p:nvPr/>
        </p:nvSpPr>
        <p:spPr>
          <a:xfrm>
            <a:off x="10209609" y="6179701"/>
            <a:ext cx="3714869" cy="1290638"/>
          </a:xfrm>
          <a:prstGeom prst="rect">
            <a:avLst/>
          </a:prstGeom>
          <a:noFill/>
          <a:ln/>
        </p:spPr>
        <p:txBody>
          <a:bodyPr wrap="square" lIns="0" tIns="0" rIns="0" bIns="0" rtlCol="0" anchor="t"/>
          <a:lstStyle/>
          <a:p>
            <a:pPr marL="0" indent="0" algn="l">
              <a:lnSpc>
                <a:spcPts val="2500"/>
              </a:lnSpc>
              <a:buNone/>
            </a:pPr>
            <a:r>
              <a:rPr lang="en-US" sz="1550" dirty="0">
                <a:solidFill>
                  <a:srgbClr val="BFBFBF"/>
                </a:solidFill>
                <a:latin typeface="Open Sans" pitchFamily="34" charset="0"/>
                <a:ea typeface="Open Sans" pitchFamily="34" charset="-122"/>
                <a:cs typeface="Open Sans" pitchFamily="34" charset="-120"/>
              </a:rPr>
              <a:t>Reduced accidents and injuries contribute to a healthier and more vibrant community, promoting well-being.</a:t>
            </a:r>
            <a:endParaRPr lang="en-US" sz="1550" dirty="0"/>
          </a:p>
        </p:txBody>
      </p:sp>
      <p:pic>
        <p:nvPicPr>
          <p:cNvPr id="17" name="Picture 16">
            <a:extLst>
              <a:ext uri="{FF2B5EF4-FFF2-40B4-BE49-F238E27FC236}">
                <a16:creationId xmlns:a16="http://schemas.microsoft.com/office/drawing/2014/main" id="{03CA4911-5DCD-4E12-AD75-CC314518505E}"/>
              </a:ext>
            </a:extLst>
          </p:cNvPr>
          <p:cNvPicPr>
            <a:picLocks noChangeAspect="1"/>
          </p:cNvPicPr>
          <p:nvPr/>
        </p:nvPicPr>
        <p:blipFill>
          <a:blip r:embed="rId8"/>
          <a:stretch>
            <a:fillRect/>
          </a:stretch>
        </p:blipFill>
        <p:spPr>
          <a:xfrm>
            <a:off x="6696552" y="4333509"/>
            <a:ext cx="1425063" cy="198137"/>
          </a:xfrm>
          <a:prstGeom prst="rect">
            <a:avLst/>
          </a:prstGeom>
        </p:spPr>
      </p:pic>
      <p:pic>
        <p:nvPicPr>
          <p:cNvPr id="19" name="Picture 18">
            <a:extLst>
              <a:ext uri="{FF2B5EF4-FFF2-40B4-BE49-F238E27FC236}">
                <a16:creationId xmlns:a16="http://schemas.microsoft.com/office/drawing/2014/main" id="{2DA7C237-886B-4CBD-B08C-C75EBF6736FD}"/>
              </a:ext>
            </a:extLst>
          </p:cNvPr>
          <p:cNvPicPr>
            <a:picLocks noChangeAspect="1"/>
          </p:cNvPicPr>
          <p:nvPr/>
        </p:nvPicPr>
        <p:blipFill>
          <a:blip r:embed="rId8"/>
          <a:stretch>
            <a:fillRect/>
          </a:stretch>
        </p:blipFill>
        <p:spPr>
          <a:xfrm>
            <a:off x="12287645" y="7779131"/>
            <a:ext cx="2285558" cy="31777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7084933"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Instrument Sans" pitchFamily="34" charset="0"/>
                <a:ea typeface="Instrument Sans" pitchFamily="34" charset="-122"/>
                <a:cs typeface="Instrument Sans" pitchFamily="34" charset="-120"/>
              </a:rPr>
              <a:t>Conclusion and Next Steps</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Helmet detection technology presents a powerful tool for promoting road safety by enhancing helmet compliance. Further advancements in computer vision, integration with traffic management systems, and public awareness initiatives can further improve the effectiveness of this innovative solution.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544</Words>
  <Application>Microsoft Office PowerPoint</Application>
  <PresentationFormat>Custom</PresentationFormat>
  <Paragraphs>70</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Open Sans</vt:lpstr>
      <vt:lpstr>Instrument Sans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karancheti Devachandan</cp:lastModifiedBy>
  <cp:revision>4</cp:revision>
  <dcterms:created xsi:type="dcterms:W3CDTF">2024-09-13T09:19:20Z</dcterms:created>
  <dcterms:modified xsi:type="dcterms:W3CDTF">2024-09-13T09:36:47Z</dcterms:modified>
</cp:coreProperties>
</file>